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9" r:id="rId3"/>
    <p:sldId id="264" r:id="rId4"/>
    <p:sldId id="265" r:id="rId5"/>
    <p:sldId id="262" r:id="rId6"/>
    <p:sldId id="267" r:id="rId7"/>
    <p:sldId id="268" r:id="rId8"/>
    <p:sldId id="266" r:id="rId9"/>
    <p:sldId id="257" r:id="rId10"/>
    <p:sldId id="269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3C7"/>
    <a:srgbClr val="236494"/>
    <a:srgbClr val="D4F1FF"/>
    <a:srgbClr val="AFCCE2"/>
    <a:srgbClr val="11487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52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6089F-35A5-43BB-BF42-830BBBDB1E72}" type="doc">
      <dgm:prSet loTypeId="urn:microsoft.com/office/officeart/2005/8/layout/radial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h-TH"/>
        </a:p>
      </dgm:t>
    </dgm:pt>
    <dgm:pt modelId="{C1758C9A-5D55-4936-BC78-B571D09028FD}">
      <dgm:prSet phldrT="[Text]"/>
      <dgm:spPr/>
      <dgm:t>
        <a:bodyPr/>
        <a:lstStyle/>
        <a:p>
          <a:r>
            <a:rPr lang="en-US" dirty="0" smtClean="0"/>
            <a:t>Problem</a:t>
          </a:r>
          <a:endParaRPr lang="th-TH" dirty="0"/>
        </a:p>
      </dgm:t>
    </dgm:pt>
    <dgm:pt modelId="{D97FE3F1-0275-4F1E-BBE8-F5B437EC80C0}" type="parTrans" cxnId="{214BB459-44FB-49F8-957B-6EA21BC95DAD}">
      <dgm:prSet/>
      <dgm:spPr/>
      <dgm:t>
        <a:bodyPr/>
        <a:lstStyle/>
        <a:p>
          <a:endParaRPr lang="th-TH"/>
        </a:p>
      </dgm:t>
    </dgm:pt>
    <dgm:pt modelId="{773DBE04-9ED2-4B91-AB0C-D63A8BE73C63}" type="sibTrans" cxnId="{214BB459-44FB-49F8-957B-6EA21BC95DAD}">
      <dgm:prSet/>
      <dgm:spPr/>
      <dgm:t>
        <a:bodyPr/>
        <a:lstStyle/>
        <a:p>
          <a:endParaRPr lang="th-TH"/>
        </a:p>
      </dgm:t>
    </dgm:pt>
    <dgm:pt modelId="{5871A866-A655-4E6D-A9F6-84B6C3DDF02D}">
      <dgm:prSet phldrT="[Text]"/>
      <dgm:spPr/>
      <dgm:t>
        <a:bodyPr/>
        <a:lstStyle/>
        <a:p>
          <a:r>
            <a:rPr lang="en-US" dirty="0" smtClean="0"/>
            <a:t>Sizing</a:t>
          </a:r>
          <a:endParaRPr lang="th-TH" dirty="0"/>
        </a:p>
      </dgm:t>
    </dgm:pt>
    <dgm:pt modelId="{5F90B357-3230-4E1E-8701-12A40482D863}" type="parTrans" cxnId="{7177ED81-B030-478B-A1C7-9DDCF803E5AD}">
      <dgm:prSet/>
      <dgm:spPr/>
      <dgm:t>
        <a:bodyPr/>
        <a:lstStyle/>
        <a:p>
          <a:endParaRPr lang="th-TH"/>
        </a:p>
      </dgm:t>
    </dgm:pt>
    <dgm:pt modelId="{829F4271-1896-4976-AB08-60572E6DA851}" type="sibTrans" cxnId="{7177ED81-B030-478B-A1C7-9DDCF803E5AD}">
      <dgm:prSet/>
      <dgm:spPr/>
      <dgm:t>
        <a:bodyPr/>
        <a:lstStyle/>
        <a:p>
          <a:endParaRPr lang="th-TH"/>
        </a:p>
      </dgm:t>
    </dgm:pt>
    <dgm:pt modelId="{3D689388-A609-4AA4-A580-46151E6420B0}">
      <dgm:prSet phldrT="[Text]"/>
      <dgm:spPr/>
      <dgm:t>
        <a:bodyPr/>
        <a:lstStyle/>
        <a:p>
          <a:r>
            <a:rPr lang="en-US" dirty="0" smtClean="0"/>
            <a:t>Start</a:t>
          </a:r>
          <a:endParaRPr lang="th-TH" dirty="0"/>
        </a:p>
      </dgm:t>
    </dgm:pt>
    <dgm:pt modelId="{68BFED06-A566-404B-B4C9-C28C732016D3}" type="parTrans" cxnId="{41037FD0-3132-4778-ACAD-D5D0A1C21148}">
      <dgm:prSet/>
      <dgm:spPr/>
      <dgm:t>
        <a:bodyPr/>
        <a:lstStyle/>
        <a:p>
          <a:endParaRPr lang="th-TH"/>
        </a:p>
      </dgm:t>
    </dgm:pt>
    <dgm:pt modelId="{B93706B6-C3BF-45AD-B443-DFC0EF18EF10}" type="sibTrans" cxnId="{41037FD0-3132-4778-ACAD-D5D0A1C21148}">
      <dgm:prSet/>
      <dgm:spPr/>
      <dgm:t>
        <a:bodyPr/>
        <a:lstStyle/>
        <a:p>
          <a:endParaRPr lang="th-TH"/>
        </a:p>
      </dgm:t>
    </dgm:pt>
    <dgm:pt modelId="{FE3BDFB8-E9A9-4E37-AA4D-76874E626312}">
      <dgm:prSet phldrT="[Text]"/>
      <dgm:spPr/>
      <dgm:t>
        <a:bodyPr/>
        <a:lstStyle/>
        <a:p>
          <a:r>
            <a:rPr lang="en-US" dirty="0" smtClean="0"/>
            <a:t>Surplus</a:t>
          </a:r>
          <a:endParaRPr lang="th-TH" dirty="0"/>
        </a:p>
      </dgm:t>
    </dgm:pt>
    <dgm:pt modelId="{062B68A7-2CB3-4985-A7A6-0EA0D1D5D9AA}" type="parTrans" cxnId="{9742DC2F-85D0-407C-93ED-CAB4E59F1234}">
      <dgm:prSet/>
      <dgm:spPr/>
      <dgm:t>
        <a:bodyPr/>
        <a:lstStyle/>
        <a:p>
          <a:endParaRPr lang="th-TH"/>
        </a:p>
      </dgm:t>
    </dgm:pt>
    <dgm:pt modelId="{0EA033B8-241E-4675-91F0-1D3A8A722936}" type="sibTrans" cxnId="{9742DC2F-85D0-407C-93ED-CAB4E59F1234}">
      <dgm:prSet/>
      <dgm:spPr/>
      <dgm:t>
        <a:bodyPr/>
        <a:lstStyle/>
        <a:p>
          <a:endParaRPr lang="th-TH"/>
        </a:p>
      </dgm:t>
    </dgm:pt>
    <dgm:pt modelId="{5E3DDE04-AD91-4294-BBD8-5EEE0B7A5EE5}">
      <dgm:prSet phldrT="[Text]"/>
      <dgm:spPr/>
      <dgm:t>
        <a:bodyPr/>
        <a:lstStyle/>
        <a:p>
          <a:r>
            <a:rPr lang="en-US" dirty="0" smtClean="0"/>
            <a:t>Solutions</a:t>
          </a:r>
          <a:endParaRPr lang="th-TH" dirty="0"/>
        </a:p>
      </dgm:t>
    </dgm:pt>
    <dgm:pt modelId="{8278EB39-A4FC-4352-B28B-F87242175711}" type="parTrans" cxnId="{20D911B0-7A47-4089-943E-AF01B9129B21}">
      <dgm:prSet/>
      <dgm:spPr/>
      <dgm:t>
        <a:bodyPr/>
        <a:lstStyle/>
        <a:p>
          <a:endParaRPr lang="th-TH"/>
        </a:p>
      </dgm:t>
    </dgm:pt>
    <dgm:pt modelId="{59E96867-86D7-4585-A820-46567DDD29C8}" type="sibTrans" cxnId="{20D911B0-7A47-4089-943E-AF01B9129B21}">
      <dgm:prSet/>
      <dgm:spPr/>
      <dgm:t>
        <a:bodyPr/>
        <a:lstStyle/>
        <a:p>
          <a:endParaRPr lang="th-TH"/>
        </a:p>
      </dgm:t>
    </dgm:pt>
    <dgm:pt modelId="{256CAED8-60AF-487C-A917-A83C38F21DBF}" type="pres">
      <dgm:prSet presAssocID="{EF86089F-35A5-43BB-BF42-830BBBDB1E7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A95F0D-D457-4475-9E14-7DB3201D4C3F}" type="pres">
      <dgm:prSet presAssocID="{C1758C9A-5D55-4936-BC78-B571D09028FD}" presName="centerShape" presStyleLbl="node0" presStyleIdx="0" presStyleCnt="1"/>
      <dgm:spPr/>
      <dgm:t>
        <a:bodyPr/>
        <a:lstStyle/>
        <a:p>
          <a:endParaRPr lang="th-TH"/>
        </a:p>
      </dgm:t>
    </dgm:pt>
    <dgm:pt modelId="{DAE095D9-F585-4E66-9618-FCDA550BA5D4}" type="pres">
      <dgm:prSet presAssocID="{5F90B357-3230-4E1E-8701-12A40482D863}" presName="Name9" presStyleLbl="parChTrans1D2" presStyleIdx="0" presStyleCnt="4"/>
      <dgm:spPr/>
      <dgm:t>
        <a:bodyPr/>
        <a:lstStyle/>
        <a:p>
          <a:endParaRPr lang="th-TH"/>
        </a:p>
      </dgm:t>
    </dgm:pt>
    <dgm:pt modelId="{D89133B9-9CA7-49D2-9B5F-69FD977138AD}" type="pres">
      <dgm:prSet presAssocID="{5F90B357-3230-4E1E-8701-12A40482D863}" presName="connTx" presStyleLbl="parChTrans1D2" presStyleIdx="0" presStyleCnt="4"/>
      <dgm:spPr/>
      <dgm:t>
        <a:bodyPr/>
        <a:lstStyle/>
        <a:p>
          <a:endParaRPr lang="th-TH"/>
        </a:p>
      </dgm:t>
    </dgm:pt>
    <dgm:pt modelId="{D058196A-1C50-46DD-9A6E-EEBF805E9307}" type="pres">
      <dgm:prSet presAssocID="{5871A866-A655-4E6D-A9F6-84B6C3DDF02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42BB2D1-591A-4C36-A942-F0724C838646}" type="pres">
      <dgm:prSet presAssocID="{68BFED06-A566-404B-B4C9-C28C732016D3}" presName="Name9" presStyleLbl="parChTrans1D2" presStyleIdx="1" presStyleCnt="4"/>
      <dgm:spPr/>
      <dgm:t>
        <a:bodyPr/>
        <a:lstStyle/>
        <a:p>
          <a:endParaRPr lang="th-TH"/>
        </a:p>
      </dgm:t>
    </dgm:pt>
    <dgm:pt modelId="{6FBEF24D-48DC-4219-8CC6-17CE0E855FEB}" type="pres">
      <dgm:prSet presAssocID="{68BFED06-A566-404B-B4C9-C28C732016D3}" presName="connTx" presStyleLbl="parChTrans1D2" presStyleIdx="1" presStyleCnt="4"/>
      <dgm:spPr/>
      <dgm:t>
        <a:bodyPr/>
        <a:lstStyle/>
        <a:p>
          <a:endParaRPr lang="th-TH"/>
        </a:p>
      </dgm:t>
    </dgm:pt>
    <dgm:pt modelId="{0CCA98EC-EA24-4168-BA64-58FF55F7636E}" type="pres">
      <dgm:prSet presAssocID="{3D689388-A609-4AA4-A580-46151E6420B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09284B-B642-4078-93BE-8F537BB47FB0}" type="pres">
      <dgm:prSet presAssocID="{062B68A7-2CB3-4985-A7A6-0EA0D1D5D9AA}" presName="Name9" presStyleLbl="parChTrans1D2" presStyleIdx="2" presStyleCnt="4"/>
      <dgm:spPr/>
      <dgm:t>
        <a:bodyPr/>
        <a:lstStyle/>
        <a:p>
          <a:endParaRPr lang="th-TH"/>
        </a:p>
      </dgm:t>
    </dgm:pt>
    <dgm:pt modelId="{217880CB-A40A-41EE-8DF9-D11B1466953E}" type="pres">
      <dgm:prSet presAssocID="{062B68A7-2CB3-4985-A7A6-0EA0D1D5D9AA}" presName="connTx" presStyleLbl="parChTrans1D2" presStyleIdx="2" presStyleCnt="4"/>
      <dgm:spPr/>
      <dgm:t>
        <a:bodyPr/>
        <a:lstStyle/>
        <a:p>
          <a:endParaRPr lang="th-TH"/>
        </a:p>
      </dgm:t>
    </dgm:pt>
    <dgm:pt modelId="{EABC0F70-0F1A-40FE-8E67-2A285F67D985}" type="pres">
      <dgm:prSet presAssocID="{FE3BDFB8-E9A9-4E37-AA4D-76874E626312}" presName="node" presStyleLbl="node1" presStyleIdx="2" presStyleCnt="4" custRadScaleRad="100898" custRadScaleInc="6975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1D686BF-5178-4DC6-876B-60385D750CF0}" type="pres">
      <dgm:prSet presAssocID="{8278EB39-A4FC-4352-B28B-F87242175711}" presName="Name9" presStyleLbl="parChTrans1D2" presStyleIdx="3" presStyleCnt="4"/>
      <dgm:spPr/>
      <dgm:t>
        <a:bodyPr/>
        <a:lstStyle/>
        <a:p>
          <a:endParaRPr lang="th-TH"/>
        </a:p>
      </dgm:t>
    </dgm:pt>
    <dgm:pt modelId="{C24E32D0-F556-42EA-B77C-462F81EB7940}" type="pres">
      <dgm:prSet presAssocID="{8278EB39-A4FC-4352-B28B-F87242175711}" presName="connTx" presStyleLbl="parChTrans1D2" presStyleIdx="3" presStyleCnt="4"/>
      <dgm:spPr/>
      <dgm:t>
        <a:bodyPr/>
        <a:lstStyle/>
        <a:p>
          <a:endParaRPr lang="th-TH"/>
        </a:p>
      </dgm:t>
    </dgm:pt>
    <dgm:pt modelId="{466D2406-62B3-4289-A6CB-85B38D597B9E}" type="pres">
      <dgm:prSet presAssocID="{5E3DDE04-AD91-4294-BBD8-5EEE0B7A5EE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7177ED81-B030-478B-A1C7-9DDCF803E5AD}" srcId="{C1758C9A-5D55-4936-BC78-B571D09028FD}" destId="{5871A866-A655-4E6D-A9F6-84B6C3DDF02D}" srcOrd="0" destOrd="0" parTransId="{5F90B357-3230-4E1E-8701-12A40482D863}" sibTransId="{829F4271-1896-4976-AB08-60572E6DA851}"/>
    <dgm:cxn modelId="{043659FD-87C0-45D9-B190-B24F6B9A7572}" type="presOf" srcId="{C1758C9A-5D55-4936-BC78-B571D09028FD}" destId="{3BA95F0D-D457-4475-9E14-7DB3201D4C3F}" srcOrd="0" destOrd="0" presId="urn:microsoft.com/office/officeart/2005/8/layout/radial1"/>
    <dgm:cxn modelId="{00B39EA0-7314-46FF-8149-576C7DF64EE4}" type="presOf" srcId="{5871A866-A655-4E6D-A9F6-84B6C3DDF02D}" destId="{D058196A-1C50-46DD-9A6E-EEBF805E9307}" srcOrd="0" destOrd="0" presId="urn:microsoft.com/office/officeart/2005/8/layout/radial1"/>
    <dgm:cxn modelId="{E3E461C6-8872-479F-BF27-C8F6E28C6398}" type="presOf" srcId="{68BFED06-A566-404B-B4C9-C28C732016D3}" destId="{6FBEF24D-48DC-4219-8CC6-17CE0E855FEB}" srcOrd="1" destOrd="0" presId="urn:microsoft.com/office/officeart/2005/8/layout/radial1"/>
    <dgm:cxn modelId="{41037FD0-3132-4778-ACAD-D5D0A1C21148}" srcId="{C1758C9A-5D55-4936-BC78-B571D09028FD}" destId="{3D689388-A609-4AA4-A580-46151E6420B0}" srcOrd="1" destOrd="0" parTransId="{68BFED06-A566-404B-B4C9-C28C732016D3}" sibTransId="{B93706B6-C3BF-45AD-B443-DFC0EF18EF10}"/>
    <dgm:cxn modelId="{DF121178-A550-4C1A-A0ED-9C6749651318}" type="presOf" srcId="{8278EB39-A4FC-4352-B28B-F87242175711}" destId="{C24E32D0-F556-42EA-B77C-462F81EB7940}" srcOrd="1" destOrd="0" presId="urn:microsoft.com/office/officeart/2005/8/layout/radial1"/>
    <dgm:cxn modelId="{9F5A189A-168F-4CBF-A063-83A1C645188D}" type="presOf" srcId="{68BFED06-A566-404B-B4C9-C28C732016D3}" destId="{E42BB2D1-591A-4C36-A942-F0724C838646}" srcOrd="0" destOrd="0" presId="urn:microsoft.com/office/officeart/2005/8/layout/radial1"/>
    <dgm:cxn modelId="{EA4F9A9C-AD44-4857-9072-2214BE04EAE3}" type="presOf" srcId="{FE3BDFB8-E9A9-4E37-AA4D-76874E626312}" destId="{EABC0F70-0F1A-40FE-8E67-2A285F67D985}" srcOrd="0" destOrd="0" presId="urn:microsoft.com/office/officeart/2005/8/layout/radial1"/>
    <dgm:cxn modelId="{78255A67-1726-43B0-9ACA-D6963CFC4D18}" type="presOf" srcId="{062B68A7-2CB3-4985-A7A6-0EA0D1D5D9AA}" destId="{217880CB-A40A-41EE-8DF9-D11B1466953E}" srcOrd="1" destOrd="0" presId="urn:microsoft.com/office/officeart/2005/8/layout/radial1"/>
    <dgm:cxn modelId="{778AF7B6-7CFC-49CC-83C3-DBA5435A98EF}" type="presOf" srcId="{3D689388-A609-4AA4-A580-46151E6420B0}" destId="{0CCA98EC-EA24-4168-BA64-58FF55F7636E}" srcOrd="0" destOrd="0" presId="urn:microsoft.com/office/officeart/2005/8/layout/radial1"/>
    <dgm:cxn modelId="{20D911B0-7A47-4089-943E-AF01B9129B21}" srcId="{C1758C9A-5D55-4936-BC78-B571D09028FD}" destId="{5E3DDE04-AD91-4294-BBD8-5EEE0B7A5EE5}" srcOrd="3" destOrd="0" parTransId="{8278EB39-A4FC-4352-B28B-F87242175711}" sibTransId="{59E96867-86D7-4585-A820-46567DDD29C8}"/>
    <dgm:cxn modelId="{214BB459-44FB-49F8-957B-6EA21BC95DAD}" srcId="{EF86089F-35A5-43BB-BF42-830BBBDB1E72}" destId="{C1758C9A-5D55-4936-BC78-B571D09028FD}" srcOrd="0" destOrd="0" parTransId="{D97FE3F1-0275-4F1E-BBE8-F5B437EC80C0}" sibTransId="{773DBE04-9ED2-4B91-AB0C-D63A8BE73C63}"/>
    <dgm:cxn modelId="{330050A5-0A4B-4B2B-A03F-FC9E54F8611F}" type="presOf" srcId="{8278EB39-A4FC-4352-B28B-F87242175711}" destId="{61D686BF-5178-4DC6-876B-60385D750CF0}" srcOrd="0" destOrd="0" presId="urn:microsoft.com/office/officeart/2005/8/layout/radial1"/>
    <dgm:cxn modelId="{75E034AF-3B90-416E-A6AA-B8384FDBF388}" type="presOf" srcId="{5F90B357-3230-4E1E-8701-12A40482D863}" destId="{DAE095D9-F585-4E66-9618-FCDA550BA5D4}" srcOrd="0" destOrd="0" presId="urn:microsoft.com/office/officeart/2005/8/layout/radial1"/>
    <dgm:cxn modelId="{7CC1547A-BCEA-43AA-879B-50ACA7EE43C8}" type="presOf" srcId="{EF86089F-35A5-43BB-BF42-830BBBDB1E72}" destId="{256CAED8-60AF-487C-A917-A83C38F21DBF}" srcOrd="0" destOrd="0" presId="urn:microsoft.com/office/officeart/2005/8/layout/radial1"/>
    <dgm:cxn modelId="{B19A395B-A52B-4557-ADA5-B4B9B4F00E85}" type="presOf" srcId="{062B68A7-2CB3-4985-A7A6-0EA0D1D5D9AA}" destId="{C909284B-B642-4078-93BE-8F537BB47FB0}" srcOrd="0" destOrd="0" presId="urn:microsoft.com/office/officeart/2005/8/layout/radial1"/>
    <dgm:cxn modelId="{4E1BBC47-D18F-4C42-A757-0741ADAECE99}" type="presOf" srcId="{5F90B357-3230-4E1E-8701-12A40482D863}" destId="{D89133B9-9CA7-49D2-9B5F-69FD977138AD}" srcOrd="1" destOrd="0" presId="urn:microsoft.com/office/officeart/2005/8/layout/radial1"/>
    <dgm:cxn modelId="{9742DC2F-85D0-407C-93ED-CAB4E59F1234}" srcId="{C1758C9A-5D55-4936-BC78-B571D09028FD}" destId="{FE3BDFB8-E9A9-4E37-AA4D-76874E626312}" srcOrd="2" destOrd="0" parTransId="{062B68A7-2CB3-4985-A7A6-0EA0D1D5D9AA}" sibTransId="{0EA033B8-241E-4675-91F0-1D3A8A722936}"/>
    <dgm:cxn modelId="{0FFA8673-5708-4D52-BE05-F0254F9FFFD5}" type="presOf" srcId="{5E3DDE04-AD91-4294-BBD8-5EEE0B7A5EE5}" destId="{466D2406-62B3-4289-A6CB-85B38D597B9E}" srcOrd="0" destOrd="0" presId="urn:microsoft.com/office/officeart/2005/8/layout/radial1"/>
    <dgm:cxn modelId="{E4EA6932-D98E-41BD-B798-C3B5B8280174}" type="presParOf" srcId="{256CAED8-60AF-487C-A917-A83C38F21DBF}" destId="{3BA95F0D-D457-4475-9E14-7DB3201D4C3F}" srcOrd="0" destOrd="0" presId="urn:microsoft.com/office/officeart/2005/8/layout/radial1"/>
    <dgm:cxn modelId="{9D79A3F5-F9BC-43D9-8343-0E0D9884FA9C}" type="presParOf" srcId="{256CAED8-60AF-487C-A917-A83C38F21DBF}" destId="{DAE095D9-F585-4E66-9618-FCDA550BA5D4}" srcOrd="1" destOrd="0" presId="urn:microsoft.com/office/officeart/2005/8/layout/radial1"/>
    <dgm:cxn modelId="{B131094F-EE95-4873-841B-B553B62B8F4E}" type="presParOf" srcId="{DAE095D9-F585-4E66-9618-FCDA550BA5D4}" destId="{D89133B9-9CA7-49D2-9B5F-69FD977138AD}" srcOrd="0" destOrd="0" presId="urn:microsoft.com/office/officeart/2005/8/layout/radial1"/>
    <dgm:cxn modelId="{6EB9CF36-22F7-4373-99B5-7BE421C83C22}" type="presParOf" srcId="{256CAED8-60AF-487C-A917-A83C38F21DBF}" destId="{D058196A-1C50-46DD-9A6E-EEBF805E9307}" srcOrd="2" destOrd="0" presId="urn:microsoft.com/office/officeart/2005/8/layout/radial1"/>
    <dgm:cxn modelId="{DB32C316-0A00-4C9C-9F51-A2DA17BA2B7E}" type="presParOf" srcId="{256CAED8-60AF-487C-A917-A83C38F21DBF}" destId="{E42BB2D1-591A-4C36-A942-F0724C838646}" srcOrd="3" destOrd="0" presId="urn:microsoft.com/office/officeart/2005/8/layout/radial1"/>
    <dgm:cxn modelId="{9F2DC542-FB99-4772-ACDD-59F54A46AA34}" type="presParOf" srcId="{E42BB2D1-591A-4C36-A942-F0724C838646}" destId="{6FBEF24D-48DC-4219-8CC6-17CE0E855FEB}" srcOrd="0" destOrd="0" presId="urn:microsoft.com/office/officeart/2005/8/layout/radial1"/>
    <dgm:cxn modelId="{0E718BF2-FE96-449A-8079-D7EB3E07E5F7}" type="presParOf" srcId="{256CAED8-60AF-487C-A917-A83C38F21DBF}" destId="{0CCA98EC-EA24-4168-BA64-58FF55F7636E}" srcOrd="4" destOrd="0" presId="urn:microsoft.com/office/officeart/2005/8/layout/radial1"/>
    <dgm:cxn modelId="{00225A11-75B2-4842-905C-3E36B7DF5CA5}" type="presParOf" srcId="{256CAED8-60AF-487C-A917-A83C38F21DBF}" destId="{C909284B-B642-4078-93BE-8F537BB47FB0}" srcOrd="5" destOrd="0" presId="urn:microsoft.com/office/officeart/2005/8/layout/radial1"/>
    <dgm:cxn modelId="{DBD7F212-7C6B-4F83-ABBF-0660C0262959}" type="presParOf" srcId="{C909284B-B642-4078-93BE-8F537BB47FB0}" destId="{217880CB-A40A-41EE-8DF9-D11B1466953E}" srcOrd="0" destOrd="0" presId="urn:microsoft.com/office/officeart/2005/8/layout/radial1"/>
    <dgm:cxn modelId="{8FA4D461-AA34-47AD-B6A9-E655CA80E9E2}" type="presParOf" srcId="{256CAED8-60AF-487C-A917-A83C38F21DBF}" destId="{EABC0F70-0F1A-40FE-8E67-2A285F67D985}" srcOrd="6" destOrd="0" presId="urn:microsoft.com/office/officeart/2005/8/layout/radial1"/>
    <dgm:cxn modelId="{F8D77E43-2F90-429E-8781-4CBB52ADAA1C}" type="presParOf" srcId="{256CAED8-60AF-487C-A917-A83C38F21DBF}" destId="{61D686BF-5178-4DC6-876B-60385D750CF0}" srcOrd="7" destOrd="0" presId="urn:microsoft.com/office/officeart/2005/8/layout/radial1"/>
    <dgm:cxn modelId="{872609BD-883F-4EA5-BDE4-0E7418CFCC4E}" type="presParOf" srcId="{61D686BF-5178-4DC6-876B-60385D750CF0}" destId="{C24E32D0-F556-42EA-B77C-462F81EB7940}" srcOrd="0" destOrd="0" presId="urn:microsoft.com/office/officeart/2005/8/layout/radial1"/>
    <dgm:cxn modelId="{B5267985-F87E-4015-85FF-474171A8FE73}" type="presParOf" srcId="{256CAED8-60AF-487C-A917-A83C38F21DBF}" destId="{466D2406-62B3-4289-A6CB-85B38D597B9E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A95F0D-D457-4475-9E14-7DB3201D4C3F}">
      <dsp:nvSpPr>
        <dsp:cNvPr id="0" name=""/>
        <dsp:cNvSpPr/>
      </dsp:nvSpPr>
      <dsp:spPr>
        <a:xfrm>
          <a:off x="3317797" y="196313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Problem</a:t>
          </a:r>
          <a:endParaRPr lang="th-TH" sz="2300" kern="1200" dirty="0"/>
        </a:p>
      </dsp:txBody>
      <dsp:txXfrm>
        <a:off x="3536355" y="2181688"/>
        <a:ext cx="1055289" cy="1055289"/>
      </dsp:txXfrm>
    </dsp:sp>
    <dsp:sp modelId="{DAE095D9-F585-4E66-9618-FCDA550BA5D4}">
      <dsp:nvSpPr>
        <dsp:cNvPr id="0" name=""/>
        <dsp:cNvSpPr/>
      </dsp:nvSpPr>
      <dsp:spPr>
        <a:xfrm rot="16200000">
          <a:off x="3838366" y="1720972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>
        <a:off x="4052718" y="1726216"/>
        <a:ext cx="22563" cy="22563"/>
      </dsp:txXfrm>
    </dsp:sp>
    <dsp:sp modelId="{D058196A-1C50-46DD-9A6E-EEBF805E9307}">
      <dsp:nvSpPr>
        <dsp:cNvPr id="0" name=""/>
        <dsp:cNvSpPr/>
      </dsp:nvSpPr>
      <dsp:spPr>
        <a:xfrm>
          <a:off x="3317797" y="19459"/>
          <a:ext cx="1492405" cy="14924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Sizing</a:t>
          </a:r>
          <a:endParaRPr lang="th-TH" sz="2100" kern="1200" dirty="0"/>
        </a:p>
      </dsp:txBody>
      <dsp:txXfrm>
        <a:off x="3536355" y="238017"/>
        <a:ext cx="1055289" cy="1055289"/>
      </dsp:txXfrm>
    </dsp:sp>
    <dsp:sp modelId="{E42BB2D1-591A-4C36-A942-F0724C838646}">
      <dsp:nvSpPr>
        <dsp:cNvPr id="0" name=""/>
        <dsp:cNvSpPr/>
      </dsp:nvSpPr>
      <dsp:spPr>
        <a:xfrm>
          <a:off x="4810202" y="2692808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>
        <a:off x="5024554" y="2698051"/>
        <a:ext cx="22563" cy="22563"/>
      </dsp:txXfrm>
    </dsp:sp>
    <dsp:sp modelId="{0CCA98EC-EA24-4168-BA64-58FF55F7636E}">
      <dsp:nvSpPr>
        <dsp:cNvPr id="0" name=""/>
        <dsp:cNvSpPr/>
      </dsp:nvSpPr>
      <dsp:spPr>
        <a:xfrm>
          <a:off x="5261469" y="1963130"/>
          <a:ext cx="1492405" cy="149240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Start</a:t>
          </a:r>
          <a:endParaRPr lang="th-TH" sz="2100" kern="1200" dirty="0"/>
        </a:p>
      </dsp:txBody>
      <dsp:txXfrm>
        <a:off x="5480027" y="2181688"/>
        <a:ext cx="1055289" cy="1055289"/>
      </dsp:txXfrm>
    </dsp:sp>
    <dsp:sp modelId="{C909284B-B642-4078-93BE-8F537BB47FB0}">
      <dsp:nvSpPr>
        <dsp:cNvPr id="0" name=""/>
        <dsp:cNvSpPr/>
      </dsp:nvSpPr>
      <dsp:spPr>
        <a:xfrm rot="5588325">
          <a:off x="3775949" y="3671900"/>
          <a:ext cx="468720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68720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 rot="10800000">
        <a:off x="3998592" y="3676707"/>
        <a:ext cx="23436" cy="23436"/>
      </dsp:txXfrm>
    </dsp:sp>
    <dsp:sp modelId="{EABC0F70-0F1A-40FE-8E67-2A285F67D985}">
      <dsp:nvSpPr>
        <dsp:cNvPr id="0" name=""/>
        <dsp:cNvSpPr/>
      </dsp:nvSpPr>
      <dsp:spPr>
        <a:xfrm>
          <a:off x="3210417" y="3921314"/>
          <a:ext cx="1492405" cy="149240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Surplus</a:t>
          </a:r>
          <a:endParaRPr lang="th-TH" sz="2100" kern="1200" dirty="0"/>
        </a:p>
      </dsp:txBody>
      <dsp:txXfrm>
        <a:off x="3428975" y="4139872"/>
        <a:ext cx="1055289" cy="1055289"/>
      </dsp:txXfrm>
    </dsp:sp>
    <dsp:sp modelId="{61D686BF-5178-4DC6-876B-60385D750CF0}">
      <dsp:nvSpPr>
        <dsp:cNvPr id="0" name=""/>
        <dsp:cNvSpPr/>
      </dsp:nvSpPr>
      <dsp:spPr>
        <a:xfrm rot="10800000">
          <a:off x="2866530" y="2692808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 rot="10800000">
        <a:off x="3080882" y="2698051"/>
        <a:ext cx="22563" cy="22563"/>
      </dsp:txXfrm>
    </dsp:sp>
    <dsp:sp modelId="{466D2406-62B3-4289-A6CB-85B38D597B9E}">
      <dsp:nvSpPr>
        <dsp:cNvPr id="0" name=""/>
        <dsp:cNvSpPr/>
      </dsp:nvSpPr>
      <dsp:spPr>
        <a:xfrm>
          <a:off x="1374125" y="1963130"/>
          <a:ext cx="1492405" cy="149240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Solutions</a:t>
          </a:r>
          <a:endParaRPr lang="th-TH" sz="2100" kern="1200" dirty="0"/>
        </a:p>
      </dsp:txBody>
      <dsp:txXfrm>
        <a:off x="1592683" y="2181688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2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4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0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7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3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5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1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4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2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588009"/>
            <a:ext cx="9144000" cy="2014029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D</a:t>
            </a:r>
            <a:r>
              <a:rPr lang="en-US" sz="6600" dirty="0" smtClean="0"/>
              <a:t>igi</a:t>
            </a:r>
            <a:r>
              <a:rPr lang="en-US" sz="8800" dirty="0" smtClean="0">
                <a:solidFill>
                  <a:srgbClr val="FF0000"/>
                </a:solidFill>
              </a:rPr>
              <a:t>S</a:t>
            </a:r>
            <a:r>
              <a:rPr lang="en-US" sz="6600" dirty="0" smtClean="0"/>
              <a:t>olar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offer </a:t>
            </a:r>
            <a:r>
              <a:rPr lang="en-US" dirty="0" smtClean="0"/>
              <a:t>you more than more energy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137160" y="2267712"/>
            <a:ext cx="11905488" cy="1965960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dirty="0"/>
              <a:t>เฟสแรก (</a:t>
            </a:r>
            <a:r>
              <a:rPr lang="en-US" dirty="0"/>
              <a:t>Sizing Solar Panel/</a:t>
            </a:r>
            <a:r>
              <a:rPr lang="en-US" dirty="0" err="1"/>
              <a:t>Batery+Maintennace+Monitoring+Notification</a:t>
            </a:r>
            <a:r>
              <a:rPr lang="en-US" dirty="0"/>
              <a:t>)</a:t>
            </a:r>
          </a:p>
          <a:p>
            <a:r>
              <a:rPr lang="en-US" dirty="0" smtClean="0"/>
              <a:t>Website + Mobile  (</a:t>
            </a:r>
            <a:r>
              <a:rPr lang="en-US" dirty="0" err="1"/>
              <a:t>Android+IOS</a:t>
            </a:r>
            <a:r>
              <a:rPr lang="en-US" dirty="0"/>
              <a:t>)</a:t>
            </a:r>
          </a:p>
          <a:p>
            <a:r>
              <a:rPr lang="th-TH" dirty="0"/>
              <a:t>งบลงทุน 3 ล้าน</a:t>
            </a:r>
          </a:p>
          <a:p>
            <a:pPr lvl="1"/>
            <a:r>
              <a:rPr lang="th-TH" dirty="0" smtClean="0"/>
              <a:t>พัฒนา </a:t>
            </a:r>
            <a:r>
              <a:rPr lang="en-US" dirty="0"/>
              <a:t>ML </a:t>
            </a:r>
          </a:p>
          <a:p>
            <a:pPr lvl="1"/>
            <a:r>
              <a:rPr lang="th-TH" dirty="0" smtClean="0"/>
              <a:t>พัฒนา </a:t>
            </a:r>
            <a:r>
              <a:rPr lang="en-US" dirty="0"/>
              <a:t>UI/UX</a:t>
            </a:r>
          </a:p>
          <a:p>
            <a:pPr lvl="1"/>
            <a:r>
              <a:rPr lang="en-US" dirty="0" smtClean="0"/>
              <a:t>PR </a:t>
            </a:r>
            <a:r>
              <a:rPr lang="en-US" dirty="0"/>
              <a:t>2 </a:t>
            </a:r>
            <a:r>
              <a:rPr lang="th-TH" dirty="0"/>
              <a:t>ระยะ (ระยะ 1 ผู้รับเหมาติดตั้ง+รับล้าง, </a:t>
            </a:r>
            <a:r>
              <a:rPr lang="th-TH" dirty="0" smtClean="0"/>
              <a:t>ระยะ </a:t>
            </a:r>
            <a:r>
              <a:rPr lang="th-TH" dirty="0"/>
              <a:t>2 </a:t>
            </a:r>
            <a:r>
              <a:rPr lang="en-US" dirty="0"/>
              <a:t>industrial/solar farm system </a:t>
            </a:r>
            <a:r>
              <a:rPr lang="th-TH" dirty="0" smtClean="0"/>
              <a:t>และ บ้านเรือน</a:t>
            </a:r>
            <a:r>
              <a:rPr lang="th-TH" dirty="0"/>
              <a:t>ที่เป็นกลุ่ม หรือ พื้นที่เหมาะสำหรับติดตั้ง)</a:t>
            </a:r>
          </a:p>
          <a:p>
            <a:pPr marL="0" indent="0">
              <a:buNone/>
            </a:pPr>
            <a:r>
              <a:rPr lang="th-TH" dirty="0" smtClean="0"/>
              <a:t>คืน</a:t>
            </a:r>
            <a:r>
              <a:rPr lang="th-TH" dirty="0"/>
              <a:t>ทุนภายใน 3-5 ปี</a:t>
            </a:r>
          </a:p>
          <a:p>
            <a:r>
              <a:rPr lang="th-TH" dirty="0"/>
              <a:t>- % ค่าติดตั้งตามขนาด และ ค่าบริการ (รับติดตั้ง/รับล้าง </a:t>
            </a:r>
            <a:r>
              <a:rPr lang="en-US" dirty="0"/>
              <a:t>Solar panel)</a:t>
            </a:r>
          </a:p>
          <a:p>
            <a:r>
              <a:rPr lang="en-US" dirty="0"/>
              <a:t>- % </a:t>
            </a:r>
            <a:r>
              <a:rPr lang="th-TH" dirty="0"/>
              <a:t>ค่า </a:t>
            </a:r>
            <a:r>
              <a:rPr lang="en-US" dirty="0" smtClean="0"/>
              <a:t>Commission </a:t>
            </a:r>
            <a:r>
              <a:rPr lang="th-TH" dirty="0"/>
              <a:t>การแนะนำผลิตภัณฑ์ (ตัวแทนจำหน่าย)</a:t>
            </a:r>
          </a:p>
          <a:p>
            <a:r>
              <a:rPr lang="th-TH" dirty="0"/>
              <a:t>- % ค่าไฟฟ้าที่ผลิตได้เพิ่ม (กรณี </a:t>
            </a:r>
            <a:r>
              <a:rPr lang="en-US" dirty="0"/>
              <a:t>industrial/solar farm system)</a:t>
            </a:r>
          </a:p>
          <a:p>
            <a:r>
              <a:rPr lang="en-US" dirty="0"/>
              <a:t>- % </a:t>
            </a:r>
            <a:r>
              <a:rPr lang="th-TH" dirty="0"/>
              <a:t>งบประมาณค่าล้างแผง/น้ำที่ลดลง (กรณี </a:t>
            </a:r>
            <a:r>
              <a:rPr lang="en-US" dirty="0"/>
              <a:t>industrial/solar farm system)</a:t>
            </a:r>
          </a:p>
          <a:p>
            <a:r>
              <a:rPr lang="en-US" dirty="0"/>
              <a:t>- % </a:t>
            </a:r>
            <a:r>
              <a:rPr lang="th-TH" dirty="0"/>
              <a:t>ค่าบริการ </a:t>
            </a:r>
            <a:r>
              <a:rPr lang="en-US" dirty="0"/>
              <a:t>access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th-TH" dirty="0"/>
              <a:t>จาก </a:t>
            </a:r>
            <a:r>
              <a:rPr lang="en-US" dirty="0" smtClean="0"/>
              <a:t>platform </a:t>
            </a:r>
            <a:r>
              <a:rPr lang="th-TH" dirty="0"/>
              <a:t>อื่น ๆ (ในอนาคต)</a:t>
            </a:r>
          </a:p>
          <a:p>
            <a:r>
              <a:rPr lang="th-TH" dirty="0"/>
              <a:t>- ค่าโฆษณาผลิตภัณฑ์ </a:t>
            </a:r>
            <a:r>
              <a:rPr lang="en-US" dirty="0"/>
              <a:t>solar (</a:t>
            </a:r>
            <a:r>
              <a:rPr lang="th-TH" dirty="0"/>
              <a:t>ในอนาคต)</a:t>
            </a:r>
          </a:p>
        </p:txBody>
      </p:sp>
    </p:spTree>
    <p:extLst>
      <p:ext uri="{BB962C8B-B14F-4D97-AF65-F5344CB8AC3E}">
        <p14:creationId xmlns:p14="http://schemas.microsoft.com/office/powerpoint/2010/main" val="111433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328" y="345837"/>
            <a:ext cx="4978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+mj-lt"/>
                <a:ea typeface="+mj-ea"/>
                <a:cs typeface="+mj-cs"/>
              </a:rPr>
              <a:t>Team </a:t>
            </a:r>
            <a:r>
              <a:rPr lang="en-US" sz="6000" dirty="0" smtClean="0">
                <a:latin typeface="+mj-lt"/>
                <a:ea typeface="+mj-ea"/>
                <a:cs typeface="+mj-cs"/>
              </a:rPr>
              <a:t>Members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3" y="1719242"/>
            <a:ext cx="1845863" cy="1780592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646089"/>
            <a:ext cx="1964265" cy="1899683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50" y="1646090"/>
            <a:ext cx="1867159" cy="178308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448056" y="3789569"/>
            <a:ext cx="40233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Surachart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Burachum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Ph</a:t>
            </a:r>
            <a:r>
              <a:rPr lang="en-US" sz="2000" b="1" dirty="0" smtClean="0"/>
              <a:t> D.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Computer Science</a:t>
            </a:r>
          </a:p>
          <a:p>
            <a:r>
              <a:rPr lang="en-US" dirty="0">
                <a:solidFill>
                  <a:srgbClr val="FF0000"/>
                </a:solidFill>
              </a:rPr>
              <a:t>Position 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Lecture </a:t>
            </a:r>
            <a:r>
              <a:rPr lang="en-US" dirty="0"/>
              <a:t>&amp; </a:t>
            </a:r>
            <a:r>
              <a:rPr lang="en-US" dirty="0" smtClean="0"/>
              <a:t>Assistant Dean of Information Technology  </a:t>
            </a:r>
          </a:p>
          <a:p>
            <a:pPr lvl="1"/>
            <a:r>
              <a:rPr lang="en-US" dirty="0"/>
              <a:t>at Faculty of Management Science</a:t>
            </a:r>
          </a:p>
          <a:p>
            <a:pPr lvl="1"/>
            <a:r>
              <a:rPr lang="en-US" dirty="0" err="1" smtClean="0"/>
              <a:t>Chandrakasem</a:t>
            </a:r>
            <a:r>
              <a:rPr lang="en-US" dirty="0" smtClean="0"/>
              <a:t> </a:t>
            </a:r>
            <a:r>
              <a:rPr lang="en-US" dirty="0" err="1" smtClean="0"/>
              <a:t>Rajabhat</a:t>
            </a:r>
            <a:r>
              <a:rPr lang="en-US" dirty="0" smtClean="0"/>
              <a:t> University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07398" y="3789569"/>
            <a:ext cx="3497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Krontewin</a:t>
            </a:r>
            <a:r>
              <a:rPr lang="en-US" sz="2000" b="1" dirty="0"/>
              <a:t> </a:t>
            </a:r>
            <a:r>
              <a:rPr lang="en-US" sz="2000" b="1" dirty="0" err="1"/>
              <a:t>Boonchuay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Electrical Engineer</a:t>
            </a:r>
          </a:p>
          <a:p>
            <a:r>
              <a:rPr lang="en-US" dirty="0">
                <a:solidFill>
                  <a:srgbClr val="FF0000"/>
                </a:solidFill>
              </a:rPr>
              <a:t>Position 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Research Assistant, </a:t>
            </a:r>
          </a:p>
          <a:p>
            <a:pPr lvl="1"/>
            <a:r>
              <a:rPr lang="en-US" dirty="0" smtClean="0"/>
              <a:t>Faculty </a:t>
            </a:r>
            <a:r>
              <a:rPr lang="en-US" dirty="0"/>
              <a:t>of </a:t>
            </a:r>
            <a:r>
              <a:rPr lang="en-US" dirty="0" smtClean="0"/>
              <a:t>Engineering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 smtClean="0"/>
              <a:t>Chulalongkorn</a:t>
            </a:r>
            <a:r>
              <a:rPr lang="en-US" dirty="0" smtClean="0"/>
              <a:t> University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13065" y="3796055"/>
            <a:ext cx="33009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Prapat</a:t>
            </a:r>
            <a:r>
              <a:rPr lang="en-US" sz="2000" b="1" dirty="0"/>
              <a:t> </a:t>
            </a:r>
            <a:r>
              <a:rPr lang="en-US" sz="2000" b="1" dirty="0" err="1"/>
              <a:t>Chaiyasuk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Computer Science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Position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Senior BI Developer, Thai Beverage Public Company Limited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37213" r="831" b="19038"/>
          <a:stretch/>
        </p:blipFill>
        <p:spPr>
          <a:xfrm>
            <a:off x="5426638" y="682726"/>
            <a:ext cx="6564808" cy="800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92" y="273045"/>
            <a:ext cx="6118122" cy="771722"/>
          </a:xfrm>
          <a:prstGeom prst="rect">
            <a:avLst/>
          </a:prstGeom>
          <a:solidFill>
            <a:srgbClr val="FFFFFF">
              <a:shade val="85000"/>
              <a:alpha val="51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39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" b="42454"/>
          <a:stretch/>
        </p:blipFill>
        <p:spPr>
          <a:xfrm>
            <a:off x="5578294" y="2266750"/>
            <a:ext cx="6576677" cy="962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77" y="1483214"/>
            <a:ext cx="6639207" cy="840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4082" y="75079"/>
            <a:ext cx="33393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Problem…</a:t>
            </a:r>
            <a:endParaRPr lang="en-US" sz="6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66642102"/>
              </p:ext>
            </p:extLst>
          </p:nvPr>
        </p:nvGraphicFramePr>
        <p:xfrm>
          <a:off x="-1015980" y="10329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49" y="2748093"/>
            <a:ext cx="6118122" cy="771722"/>
          </a:xfrm>
          <a:prstGeom prst="rect">
            <a:avLst/>
          </a:prstGeom>
          <a:solidFill>
            <a:srgbClr val="FFFFFF">
              <a:shade val="85000"/>
              <a:alpha val="51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39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95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5800" y="2039112"/>
            <a:ext cx="1134994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4Es</a:t>
            </a:r>
          </a:p>
          <a:p>
            <a:r>
              <a:rPr lang="en-GB" sz="3600" dirty="0" smtClean="0"/>
              <a:t>	</a:t>
            </a:r>
            <a:r>
              <a:rPr lang="en-GB" sz="4400" dirty="0" smtClean="0">
                <a:solidFill>
                  <a:srgbClr val="00B050"/>
                </a:solidFill>
              </a:rPr>
              <a:t>E</a:t>
            </a:r>
            <a:r>
              <a:rPr lang="en-GB" sz="4000" dirty="0" smtClean="0"/>
              <a:t>nvironment </a:t>
            </a:r>
            <a:r>
              <a:rPr lang="en-GB" sz="4000" dirty="0"/>
              <a:t>Friendly</a:t>
            </a:r>
            <a:endParaRPr lang="en-US" sz="4000" dirty="0"/>
          </a:p>
          <a:p>
            <a:r>
              <a:rPr lang="en-GB" sz="4000" dirty="0" smtClean="0"/>
              <a:t>	</a:t>
            </a:r>
            <a:r>
              <a:rPr lang="en-GB" sz="4000" dirty="0" smtClean="0">
                <a:solidFill>
                  <a:srgbClr val="0070C0"/>
                </a:solidFill>
              </a:rPr>
              <a:t>E</a:t>
            </a:r>
            <a:r>
              <a:rPr lang="en-GB" sz="4000" dirty="0" smtClean="0"/>
              <a:t>asy</a:t>
            </a:r>
            <a:r>
              <a:rPr lang="en-GB" sz="3600" dirty="0" smtClean="0"/>
              <a:t> to installation based on cost benefit &amp; maintenance</a:t>
            </a:r>
          </a:p>
          <a:p>
            <a:r>
              <a:rPr lang="en-GB" sz="4000" dirty="0" smtClean="0"/>
              <a:t>	</a:t>
            </a:r>
            <a:r>
              <a:rPr lang="en-GB" sz="4000" dirty="0" smtClean="0">
                <a:solidFill>
                  <a:srgbClr val="FF0000"/>
                </a:solidFill>
              </a:rPr>
              <a:t>E</a:t>
            </a:r>
            <a:r>
              <a:rPr lang="en-GB" sz="4000" dirty="0" smtClean="0"/>
              <a:t>fficiency</a:t>
            </a:r>
            <a:r>
              <a:rPr lang="en-GB" sz="3600" dirty="0" smtClean="0"/>
              <a:t> to optimize operation &amp;</a:t>
            </a:r>
            <a:r>
              <a:rPr lang="en-GB" sz="3600" dirty="0"/>
              <a:t> </a:t>
            </a:r>
            <a:r>
              <a:rPr lang="en-GB" sz="3600" dirty="0" smtClean="0"/>
              <a:t>maintenance</a:t>
            </a:r>
          </a:p>
          <a:p>
            <a:r>
              <a:rPr lang="en-GB" sz="3600" dirty="0"/>
              <a:t> </a:t>
            </a:r>
            <a:r>
              <a:rPr lang="en-GB" sz="3600" dirty="0" smtClean="0"/>
              <a:t>   </a:t>
            </a:r>
            <a:r>
              <a:rPr lang="en-GB" sz="3600" dirty="0" smtClean="0">
                <a:solidFill>
                  <a:srgbClr val="7030A0"/>
                </a:solidFill>
              </a:rPr>
              <a:t>E</a:t>
            </a:r>
            <a:r>
              <a:rPr lang="en-GB" sz="3600" dirty="0" smtClean="0"/>
              <a:t>asy to use</a:t>
            </a:r>
          </a:p>
          <a:p>
            <a:r>
              <a:rPr lang="en-GB" sz="3600" dirty="0" smtClean="0"/>
              <a:t>	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420624" y="245253"/>
            <a:ext cx="3546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Solutions…</a:t>
            </a:r>
            <a:endParaRPr lang="en-US" sz="60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60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 r="160" b="12103"/>
          <a:stretch/>
        </p:blipFill>
        <p:spPr bwMode="auto">
          <a:xfrm>
            <a:off x="0" y="1463549"/>
            <a:ext cx="12192000" cy="539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95657" y="842226"/>
            <a:ext cx="339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127.0.0.1:8000</a:t>
            </a:r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554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ouchScreen\SolarRoofProject\Presentation Slide\images\SoftwarArchitect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36" y="997129"/>
            <a:ext cx="7967329" cy="55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42712" y="0"/>
            <a:ext cx="7092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6000" dirty="0">
                <a:latin typeface="+mj-lt"/>
                <a:ea typeface="+mj-ea"/>
                <a:cs typeface="+mj-cs"/>
              </a:rPr>
              <a:t>oftware </a:t>
            </a:r>
            <a:r>
              <a:rPr lang="en-US" sz="7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6000" dirty="0">
                <a:latin typeface="+mj-lt"/>
                <a:ea typeface="+mj-ea"/>
                <a:cs typeface="+mj-cs"/>
              </a:rPr>
              <a:t>rchitecture</a:t>
            </a:r>
          </a:p>
        </p:txBody>
      </p:sp>
    </p:spTree>
    <p:extLst>
      <p:ext uri="{BB962C8B-B14F-4D97-AF65-F5344CB8AC3E}">
        <p14:creationId xmlns:p14="http://schemas.microsoft.com/office/powerpoint/2010/main" val="165486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 Solar Power – Clustering Solar Characteristic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422211" y="2467002"/>
            <a:ext cx="802965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: Shape 56">
            <a:extLst>
              <a:ext uri="{FF2B5EF4-FFF2-40B4-BE49-F238E27FC236}">
                <a16:creationId xmlns="" xmlns:a16="http://schemas.microsoft.com/office/drawing/2014/main" id="{FCDF757E-77F9-4819-860C-AD162BAF2B5D}"/>
              </a:ext>
            </a:extLst>
          </p:cNvPr>
          <p:cNvSpPr/>
          <p:nvPr/>
        </p:nvSpPr>
        <p:spPr>
          <a:xfrm flipH="1">
            <a:off x="4305524" y="2253591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Clustering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K-means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59528" y="2478456"/>
            <a:ext cx="95747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662256" y="3422538"/>
            <a:ext cx="2575713" cy="434167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Time Series of Solar Power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6805551" y="2229988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Choosing k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Elbow method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5" y="1859932"/>
            <a:ext cx="2767097" cy="14959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51" y="1444757"/>
            <a:ext cx="808834" cy="808834"/>
          </a:xfrm>
          <a:prstGeom prst="rect">
            <a:avLst/>
          </a:prstGeom>
        </p:spPr>
      </p:pic>
      <p:sp>
        <p:nvSpPr>
          <p:cNvPr id="28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3632794" y="3060105"/>
            <a:ext cx="2605471" cy="393039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 Input: Energy, Std., Ramp rate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47" y="1556911"/>
            <a:ext cx="3143063" cy="21197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88" y="4239554"/>
            <a:ext cx="6610350" cy="23544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ight Arrow 29"/>
          <p:cNvSpPr/>
          <p:nvPr/>
        </p:nvSpPr>
        <p:spPr>
          <a:xfrm rot="5400000">
            <a:off x="7088826" y="3445918"/>
            <a:ext cx="95747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09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72259"/>
            <a:ext cx="10515600" cy="1325563"/>
          </a:xfrm>
        </p:spPr>
        <p:txBody>
          <a:bodyPr/>
          <a:lstStyle/>
          <a:p>
            <a:r>
              <a:rPr lang="en-US" dirty="0" smtClean="0"/>
              <a:t>Forecast Solar Power – Forecast Model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1437069" y="2653680"/>
            <a:ext cx="313469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: Shape 56">
            <a:extLst>
              <a:ext uri="{FF2B5EF4-FFF2-40B4-BE49-F238E27FC236}">
                <a16:creationId xmlns="" xmlns:a16="http://schemas.microsoft.com/office/drawing/2014/main" id="{FCDF757E-77F9-4819-860C-AD162BAF2B5D}"/>
              </a:ext>
            </a:extLst>
          </p:cNvPr>
          <p:cNvSpPr/>
          <p:nvPr/>
        </p:nvSpPr>
        <p:spPr>
          <a:xfrm flipH="1">
            <a:off x="779202" y="2988389"/>
            <a:ext cx="1514901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Data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Preprocessing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9557042">
            <a:off x="4646513" y="2708331"/>
            <a:ext cx="65493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5333986" y="1885097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Auto Regressive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514123" y="2212693"/>
            <a:ext cx="2159364" cy="393039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Time Series of Solar Power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8" y="1429257"/>
            <a:ext cx="1985774" cy="7072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66" y="1841744"/>
            <a:ext cx="761501" cy="648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28" y="2602981"/>
            <a:ext cx="1592911" cy="324694"/>
          </a:xfrm>
          <a:prstGeom prst="rect">
            <a:avLst/>
          </a:prstGeom>
        </p:spPr>
      </p:pic>
      <p:sp>
        <p:nvSpPr>
          <p:cNvPr id="16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2930452" y="3843560"/>
            <a:ext cx="1666927" cy="957475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marL="28575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Auto Regressive</a:t>
            </a:r>
          </a:p>
          <a:p>
            <a:pPr marL="28575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LSTM + drop out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Freeform: Shape 56">
            <a:extLst>
              <a:ext uri="{FF2B5EF4-FFF2-40B4-BE49-F238E27FC236}">
                <a16:creationId xmlns="" xmlns:a16="http://schemas.microsoft.com/office/drawing/2014/main" id="{FCDF757E-77F9-4819-860C-AD162BAF2B5D}"/>
              </a:ext>
            </a:extLst>
          </p:cNvPr>
          <p:cNvSpPr/>
          <p:nvPr/>
        </p:nvSpPr>
        <p:spPr>
          <a:xfrm flipH="1">
            <a:off x="3075840" y="2988389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Model Selection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4"/>
          <a:stretch/>
        </p:blipFill>
        <p:spPr>
          <a:xfrm>
            <a:off x="129122" y="3709062"/>
            <a:ext cx="2801331" cy="30772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Flowchart: Connector 5"/>
          <p:cNvSpPr/>
          <p:nvPr/>
        </p:nvSpPr>
        <p:spPr>
          <a:xfrm>
            <a:off x="1006770" y="4448150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Flowchart: Connector 20"/>
          <p:cNvSpPr/>
          <p:nvPr/>
        </p:nvSpPr>
        <p:spPr>
          <a:xfrm>
            <a:off x="1148141" y="4151862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Flowchart: Connector 21"/>
          <p:cNvSpPr/>
          <p:nvPr/>
        </p:nvSpPr>
        <p:spPr>
          <a:xfrm>
            <a:off x="1425012" y="3941374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Flowchart: Connector 22"/>
          <p:cNvSpPr/>
          <p:nvPr/>
        </p:nvSpPr>
        <p:spPr>
          <a:xfrm>
            <a:off x="1705083" y="4002259"/>
            <a:ext cx="209550" cy="2104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Flowchart: Connector 24"/>
          <p:cNvSpPr/>
          <p:nvPr/>
        </p:nvSpPr>
        <p:spPr>
          <a:xfrm>
            <a:off x="2524233" y="5784570"/>
            <a:ext cx="209550" cy="2104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Flowchart: Connector 25"/>
          <p:cNvSpPr/>
          <p:nvPr/>
        </p:nvSpPr>
        <p:spPr>
          <a:xfrm>
            <a:off x="2436107" y="5406638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Flowchart: Connector 26"/>
          <p:cNvSpPr/>
          <p:nvPr/>
        </p:nvSpPr>
        <p:spPr>
          <a:xfrm>
            <a:off x="2314683" y="5043860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Flowchart: Connector 28"/>
          <p:cNvSpPr/>
          <p:nvPr/>
        </p:nvSpPr>
        <p:spPr>
          <a:xfrm>
            <a:off x="2182464" y="4695791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ight Arrow 30"/>
          <p:cNvSpPr/>
          <p:nvPr/>
        </p:nvSpPr>
        <p:spPr>
          <a:xfrm>
            <a:off x="2404602" y="3211305"/>
            <a:ext cx="537770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5333985" y="4162029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LSTM + dropout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29" y="4075476"/>
            <a:ext cx="4000135" cy="2718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419" y="1174220"/>
            <a:ext cx="3756953" cy="255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15" name="Straight Connector 14"/>
          <p:cNvCxnSpPr/>
          <p:nvPr/>
        </p:nvCxnSpPr>
        <p:spPr>
          <a:xfrm>
            <a:off x="7247724" y="3824404"/>
            <a:ext cx="39536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 rot="2467647">
            <a:off x="4614027" y="3642404"/>
            <a:ext cx="65493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10592108" y="4046618"/>
            <a:ext cx="1218583" cy="653256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RMSE = 0.20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10596561" y="847592"/>
            <a:ext cx="1218583" cy="653256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RMSE = 0.25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Sizing Solar Cell and 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1978025"/>
            <a:ext cx="10515600" cy="4351338"/>
          </a:xfrm>
        </p:spPr>
        <p:txBody>
          <a:bodyPr/>
          <a:lstStyle/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</p:txBody>
      </p:sp>
      <p:sp>
        <p:nvSpPr>
          <p:cNvPr id="11" name="Right Arrow 10"/>
          <p:cNvSpPr/>
          <p:nvPr/>
        </p:nvSpPr>
        <p:spPr>
          <a:xfrm rot="1132369">
            <a:off x="2530322" y="2567232"/>
            <a:ext cx="548249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ight Arrow 11"/>
          <p:cNvSpPr/>
          <p:nvPr/>
        </p:nvSpPr>
        <p:spPr>
          <a:xfrm rot="20133705">
            <a:off x="2566569" y="3541127"/>
            <a:ext cx="514311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" y="1780198"/>
            <a:ext cx="1905080" cy="1248156"/>
          </a:xfrm>
          <a:prstGeom prst="rect">
            <a:avLst/>
          </a:prstGeom>
        </p:spPr>
      </p:pic>
      <p:sp>
        <p:nvSpPr>
          <p:cNvPr id="14" name="Freeform: Shape 56">
            <a:extLst>
              <a:ext uri="{FF2B5EF4-FFF2-40B4-BE49-F238E27FC236}">
                <a16:creationId xmlns="" xmlns:a16="http://schemas.microsoft.com/office/drawing/2014/main" id="{FCDF757E-77F9-4819-860C-AD162BAF2B5D}"/>
              </a:ext>
            </a:extLst>
          </p:cNvPr>
          <p:cNvSpPr/>
          <p:nvPr/>
        </p:nvSpPr>
        <p:spPr>
          <a:xfrm flipH="1">
            <a:off x="3121733" y="2826702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Maximize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NPV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scip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57" y="2211339"/>
            <a:ext cx="1145395" cy="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4688526" y="3061664"/>
            <a:ext cx="60246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606609" y="3040615"/>
            <a:ext cx="1860366" cy="359810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Estimate Load Profile</a:t>
            </a:r>
            <a:endParaRPr lang="en-US" sz="135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" y="3535362"/>
            <a:ext cx="1905080" cy="1000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1068809" y="4646674"/>
            <a:ext cx="1088256" cy="785772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Solar Cell </a:t>
            </a:r>
          </a:p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and </a:t>
            </a:r>
          </a:p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Battery Cost</a:t>
            </a:r>
            <a:endParaRPr lang="en-US" sz="13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4918002" y="5251085"/>
            <a:ext cx="2891520" cy="1311592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sz="1600" dirty="0" err="1" smtClean="0">
                <a:solidFill>
                  <a:schemeClr val="tx2">
                    <a:lumMod val="50000"/>
                  </a:schemeClr>
                </a:solidFill>
              </a:rPr>
              <a:t>s.t.</a:t>
            </a: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Don’t allow reverse power flow</a:t>
            </a:r>
          </a:p>
          <a:p>
            <a:pPr marL="34290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 rate of the battery must not exceed value of 2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4918002" y="4470860"/>
            <a:ext cx="2891520" cy="668117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Variable :</a:t>
            </a: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Solar Cell Size, Battery Size</a:t>
            </a:r>
          </a:p>
        </p:txBody>
      </p:sp>
      <p:sp>
        <p:nvSpPr>
          <p:cNvPr id="24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5337822" y="2803099"/>
            <a:ext cx="2133600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chemeClr val="bg1"/>
                </a:solidFill>
              </a:rPr>
              <a:t>Optimization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chemeClr val="bg1"/>
                </a:solidFill>
              </a:rPr>
              <a:t>Linear Programming</a:t>
            </a:r>
          </a:p>
        </p:txBody>
      </p:sp>
      <p:sp>
        <p:nvSpPr>
          <p:cNvPr id="25" name="Freeform: Shape 228">
            <a:extLst>
              <a:ext uri="{FF2B5EF4-FFF2-40B4-BE49-F238E27FC236}">
                <a16:creationId xmlns="" xmlns:a16="http://schemas.microsoft.com/office/drawing/2014/main" id="{3680A1C3-F629-4C62-B3C7-8D132DAA6DFD}"/>
              </a:ext>
            </a:extLst>
          </p:cNvPr>
          <p:cNvSpPr/>
          <p:nvPr/>
        </p:nvSpPr>
        <p:spPr>
          <a:xfrm flipH="1">
            <a:off x="4918002" y="3692448"/>
            <a:ext cx="2891520" cy="644928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Objective:</a:t>
            </a: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maximize NPV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8201306" y="2911665"/>
            <a:ext cx="1696691" cy="606404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Calculate IRR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7535132" y="3083453"/>
            <a:ext cx="60246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Bent Arrow 14"/>
          <p:cNvSpPr/>
          <p:nvPr/>
        </p:nvSpPr>
        <p:spPr>
          <a:xfrm rot="5400000">
            <a:off x="9888589" y="3239789"/>
            <a:ext cx="752475" cy="5565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9" name="Freeform: Shape 31">
            <a:extLst>
              <a:ext uri="{FF2B5EF4-FFF2-40B4-BE49-F238E27FC236}">
                <a16:creationId xmlns="" xmlns:a16="http://schemas.microsoft.com/office/drawing/2014/main" id="{26991EE0-54E1-4128-85FF-FAEBCFEDD677}"/>
              </a:ext>
            </a:extLst>
          </p:cNvPr>
          <p:cNvSpPr/>
          <p:nvPr/>
        </p:nvSpPr>
        <p:spPr>
          <a:xfrm>
            <a:off x="9653242" y="4034697"/>
            <a:ext cx="1586258" cy="500832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AFCCE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tx1"/>
                </a:solidFill>
              </a:rPr>
              <a:t>Decision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Elbow Connector 109"/>
          <p:cNvCxnSpPr>
            <a:stCxn id="5" idx="0"/>
            <a:endCxn id="77" idx="0"/>
          </p:cNvCxnSpPr>
          <p:nvPr/>
        </p:nvCxnSpPr>
        <p:spPr>
          <a:xfrm>
            <a:off x="3911553" y="3433422"/>
            <a:ext cx="443814" cy="1343857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34" idx="2"/>
          </p:cNvCxnSpPr>
          <p:nvPr/>
        </p:nvCxnSpPr>
        <p:spPr>
          <a:xfrm flipV="1">
            <a:off x="8620316" y="3483316"/>
            <a:ext cx="4089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501165" y="73921"/>
            <a:ext cx="11623078" cy="6784079"/>
            <a:chOff x="333466" y="3848"/>
            <a:chExt cx="11623078" cy="6784079"/>
          </a:xfrm>
        </p:grpSpPr>
        <p:sp>
          <p:nvSpPr>
            <p:cNvPr id="102" name="Round Diagonal Corner Rectangle 101"/>
            <p:cNvSpPr/>
            <p:nvPr/>
          </p:nvSpPr>
          <p:spPr>
            <a:xfrm>
              <a:off x="484632" y="4883711"/>
              <a:ext cx="3299031" cy="1659448"/>
            </a:xfrm>
            <a:prstGeom prst="round2Diag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61352" y="675673"/>
              <a:ext cx="3874174" cy="558545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40" y="762818"/>
              <a:ext cx="3308420" cy="155683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50" name="Group 49"/>
            <p:cNvGrpSpPr/>
            <p:nvPr/>
          </p:nvGrpSpPr>
          <p:grpSpPr>
            <a:xfrm>
              <a:off x="393192" y="2577945"/>
              <a:ext cx="3350662" cy="1511416"/>
              <a:chOff x="687237" y="2769838"/>
              <a:chExt cx="3047449" cy="198533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37" y="2847853"/>
                <a:ext cx="3047449" cy="1907320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37785" y="2769838"/>
                <a:ext cx="2687104" cy="1212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Solar System Maintenance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Solar </a:t>
                </a:r>
                <a:r>
                  <a:rPr lang="en-US" dirty="0">
                    <a:solidFill>
                      <a:schemeClr val="bg1"/>
                    </a:solidFill>
                  </a:rPr>
                  <a:t>PV Cleaner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93912" y="790250"/>
              <a:ext cx="1748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Solar Installation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85692" y="3914320"/>
              <a:ext cx="3687819" cy="11387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Sizing PV &amp; Battery </a:t>
              </a:r>
            </a:p>
            <a:p>
              <a:pPr algn="r"/>
              <a:r>
                <a:rPr lang="en-US" sz="1600" b="1" dirty="0" smtClean="0"/>
                <a:t>(Optimization models)</a:t>
              </a:r>
            </a:p>
            <a:p>
              <a:pPr algn="r"/>
              <a:r>
                <a:rPr lang="en-US" b="1" dirty="0" smtClean="0"/>
                <a:t>Operations Planning</a:t>
              </a:r>
            </a:p>
            <a:p>
              <a:pPr algn="r"/>
              <a:r>
                <a:rPr lang="en-US" sz="1600" b="1" dirty="0" smtClean="0"/>
                <a:t>(</a:t>
              </a:r>
              <a:r>
                <a:rPr lang="en-US" sz="1600" b="1" dirty="0"/>
                <a:t>Prediction models</a:t>
              </a:r>
              <a:r>
                <a:rPr lang="en-US" sz="1600" b="1" dirty="0" smtClean="0"/>
                <a:t>)</a:t>
              </a:r>
              <a:endParaRPr lang="en-US" sz="1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31918" y="5182619"/>
              <a:ext cx="366021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b="1" dirty="0" smtClean="0"/>
            </a:p>
            <a:p>
              <a:pPr algn="r"/>
              <a:r>
                <a:rPr lang="en-US" b="1" dirty="0" smtClean="0"/>
                <a:t>Monitoring &amp; Notification</a:t>
              </a:r>
            </a:p>
            <a:p>
              <a:pPr algn="r"/>
              <a:endParaRPr lang="en-US" b="1" dirty="0" smtClean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83663" y="1280160"/>
              <a:ext cx="5776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0940" y="252675"/>
              <a:ext cx="3322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Service and Support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8235526" y="305507"/>
              <a:ext cx="3430586" cy="5802343"/>
              <a:chOff x="8125798" y="406091"/>
              <a:chExt cx="3430586" cy="580234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8696983" y="918266"/>
                <a:ext cx="2859401" cy="1505990"/>
                <a:chOff x="8696983" y="918266"/>
                <a:chExt cx="2859401" cy="1505990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6983" y="923070"/>
                  <a:ext cx="2859401" cy="1501186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8713919" y="918266"/>
                  <a:ext cx="14698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Home System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8713919" y="2749677"/>
                <a:ext cx="2793520" cy="1528300"/>
                <a:chOff x="8713919" y="2749677"/>
                <a:chExt cx="2793520" cy="1528300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51847" y="2749677"/>
                  <a:ext cx="2755592" cy="1528300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6" name="TextBox 35"/>
                <p:cNvSpPr txBox="1"/>
                <p:nvPr/>
              </p:nvSpPr>
              <p:spPr>
                <a:xfrm>
                  <a:off x="8713919" y="2753086"/>
                  <a:ext cx="17879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Industrial System</a:t>
                  </a: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8713919" y="4588233"/>
                <a:ext cx="2780254" cy="1620201"/>
                <a:chOff x="8713919" y="4588233"/>
                <a:chExt cx="2780254" cy="1620201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8893" y="4588233"/>
                  <a:ext cx="2755280" cy="1620201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8713919" y="4627183"/>
                  <a:ext cx="1869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Solar farm System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8601143" y="406091"/>
                <a:ext cx="292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0070C0"/>
                    </a:solidFill>
                  </a:rPr>
                  <a:t>Solar Energy Solution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8125798" y="1380744"/>
                <a:ext cx="47534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348542" y="4782509"/>
              <a:ext cx="3045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Optional data Sources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91207" y="2908393"/>
              <a:ext cx="3660215" cy="86177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Solar Products</a:t>
              </a:r>
            </a:p>
            <a:p>
              <a:pPr algn="r"/>
              <a:r>
                <a:rPr lang="en-US" sz="1600" b="1" dirty="0" smtClean="0"/>
                <a:t>(Recommendation </a:t>
              </a:r>
            </a:p>
            <a:p>
              <a:pPr algn="r"/>
              <a:r>
                <a:rPr lang="en-US" sz="1600" b="1" dirty="0" smtClean="0"/>
                <a:t>based on Cost</a:t>
              </a:r>
              <a:r>
                <a:rPr lang="th-TH" sz="1600" b="1" dirty="0" smtClean="0"/>
                <a:t> </a:t>
              </a:r>
              <a:r>
                <a:rPr lang="en-US" sz="1600" b="1" dirty="0" smtClean="0"/>
                <a:t>Benefit)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149" y="4707206"/>
              <a:ext cx="777038" cy="90366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493518" y="4084227"/>
              <a:ext cx="3102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Optional Future: Intelligence drone</a:t>
              </a:r>
              <a:endParaRPr lang="en-US" sz="1600" dirty="0"/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007" y="784613"/>
              <a:ext cx="3390900" cy="871591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485692" y="1839418"/>
              <a:ext cx="3660215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b="1" dirty="0" smtClean="0">
                <a:solidFill>
                  <a:schemeClr val="accent2"/>
                </a:solidFill>
              </a:endParaRPr>
            </a:p>
            <a:p>
              <a:pPr algn="r"/>
              <a:r>
                <a:rPr lang="en-US" b="1" dirty="0" smtClean="0"/>
                <a:t>Registration</a:t>
              </a:r>
            </a:p>
            <a:p>
              <a:pPr algn="r"/>
              <a:endParaRPr lang="en-US" b="1" dirty="0" smtClean="0">
                <a:solidFill>
                  <a:schemeClr val="accent2"/>
                </a:solidFill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99" y="1994380"/>
              <a:ext cx="736880" cy="690296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66" y="5548289"/>
              <a:ext cx="696007" cy="1075394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138" y="5302215"/>
              <a:ext cx="920687" cy="552412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331" y="5914019"/>
              <a:ext cx="861771" cy="873908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766" y="5481526"/>
              <a:ext cx="887552" cy="1218166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357" y="1518022"/>
              <a:ext cx="791187" cy="62878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4430461" y="3848"/>
              <a:ext cx="3696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D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igi</a:t>
              </a:r>
              <a:r>
                <a:rPr lang="en-US" sz="36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S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olar</a:t>
              </a:r>
              <a:r>
                <a:rPr lang="en-US" sz="1600" b="1" dirty="0" smtClean="0">
                  <a:solidFill>
                    <a:srgbClr val="CC6600"/>
                  </a:solidFill>
                </a:rPr>
                <a:t> 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Biz Model</a:t>
              </a:r>
            </a:p>
          </p:txBody>
        </p:sp>
      </p:grpSp>
      <p:cxnSp>
        <p:nvCxnSpPr>
          <p:cNvPr id="115" name="Straight Connector 114"/>
          <p:cNvCxnSpPr>
            <a:stCxn id="97" idx="3"/>
          </p:cNvCxnSpPr>
          <p:nvPr/>
        </p:nvCxnSpPr>
        <p:spPr>
          <a:xfrm>
            <a:off x="3476017" y="6160682"/>
            <a:ext cx="1053034" cy="153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endCxn id="35" idx="2"/>
          </p:cNvCxnSpPr>
          <p:nvPr/>
        </p:nvCxnSpPr>
        <p:spPr>
          <a:xfrm rot="16200000" flipH="1">
            <a:off x="6809523" y="3161026"/>
            <a:ext cx="4017590" cy="39600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</TotalTime>
  <Words>399</Words>
  <Application>Microsoft Office PowerPoint</Application>
  <PresentationFormat>Custom</PresentationFormat>
  <Paragraphs>108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DigiSolar</vt:lpstr>
      <vt:lpstr>PowerPoint Presentation</vt:lpstr>
      <vt:lpstr>PowerPoint Presentation</vt:lpstr>
      <vt:lpstr>Live demo</vt:lpstr>
      <vt:lpstr>PowerPoint Presentation</vt:lpstr>
      <vt:lpstr>Forecast Solar Power – Clustering Solar Characteristic</vt:lpstr>
      <vt:lpstr>Forecast Solar Power – Forecast Model</vt:lpstr>
      <vt:lpstr>Sizing Solar Cell and Battery</vt:lpstr>
      <vt:lpstr>PowerPoint Presentation</vt:lpstr>
      <vt:lpstr>Funding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Thai2neT</dc:creator>
  <cp:lastModifiedBy>Corporate Edition</cp:lastModifiedBy>
  <cp:revision>113</cp:revision>
  <dcterms:created xsi:type="dcterms:W3CDTF">2017-10-28T05:02:35Z</dcterms:created>
  <dcterms:modified xsi:type="dcterms:W3CDTF">2017-10-29T04:57:40Z</dcterms:modified>
</cp:coreProperties>
</file>